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rimo Bold" panose="020B0604020202020204" charset="0"/>
      <p:regular r:id="rId16"/>
    </p:embeddedFont>
    <p:embeddedFont>
      <p:font typeface="Oswald" panose="00000500000000000000" pitchFamily="2" charset="0"/>
      <p:regular r:id="rId17"/>
    </p:embeddedFont>
    <p:embeddedFont>
      <p:font typeface="Oswald Bold" panose="00000800000000000000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41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hare/1Hjnh96jXr/?mibextid=wwXIfr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csm2026_mariagraziacaserta?stkn=MTgyYW5yajVvbGc4bQ%3D%3D&amp;utm_source=qr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image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535" r="-363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41F">
                <a:alpha val="29020"/>
              </a:srgbClr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26464" y="1591056"/>
            <a:ext cx="109728" cy="6830568"/>
            <a:chOff x="0" y="0"/>
            <a:chExt cx="146304" cy="91074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9107424"/>
            </a:xfrm>
            <a:custGeom>
              <a:avLst/>
              <a:gdLst/>
              <a:ahLst/>
              <a:cxnLst/>
              <a:rect l="l" t="t" r="r" b="b"/>
              <a:pathLst>
                <a:path w="146304" h="9107424">
                  <a:moveTo>
                    <a:pt x="0" y="0"/>
                  </a:moveTo>
                  <a:lnTo>
                    <a:pt x="146304" y="0"/>
                  </a:lnTo>
                  <a:lnTo>
                    <a:pt x="146304" y="9107424"/>
                  </a:lnTo>
                  <a:lnTo>
                    <a:pt x="0" y="9107424"/>
                  </a:lnTo>
                  <a:close/>
                </a:path>
              </a:pathLst>
            </a:custGeom>
            <a:solidFill>
              <a:srgbClr val="FFD868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02536" y="1608963"/>
            <a:ext cx="7955280" cy="47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868"/>
                </a:solidFill>
                <a:latin typeface="Arimo Bold"/>
                <a:ea typeface="Arimo Bold"/>
                <a:cs typeface="Arimo Bold"/>
                <a:sym typeface="Arimo Bold"/>
              </a:rPr>
              <a:t>ELEZIONI CSM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61388" y="2382393"/>
            <a:ext cx="8641080" cy="840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55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Maria Grazia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20240" y="3035427"/>
            <a:ext cx="8778240" cy="146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CASERTA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002536" y="4745736"/>
            <a:ext cx="3771900" cy="61722"/>
            <a:chOff x="0" y="0"/>
            <a:chExt cx="5029200" cy="82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29200" cy="82296"/>
            </a:xfrm>
            <a:custGeom>
              <a:avLst/>
              <a:gdLst/>
              <a:ahLst/>
              <a:cxnLst/>
              <a:rect l="l" t="t" r="r" b="b"/>
              <a:pathLst>
                <a:path w="5029200" h="82296">
                  <a:moveTo>
                    <a:pt x="0" y="0"/>
                  </a:moveTo>
                  <a:lnTo>
                    <a:pt x="5029200" y="0"/>
                  </a:lnTo>
                  <a:lnTo>
                    <a:pt x="502920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FFD868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02536" y="5156073"/>
            <a:ext cx="7955280" cy="109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2"/>
              </a:lnSpc>
            </a:pPr>
            <a:r>
              <a:rPr lang="en-US" sz="34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Collegio n. 4</a:t>
            </a:r>
          </a:p>
          <a:p>
            <a:pPr algn="l">
              <a:lnSpc>
                <a:spcPts val="4222"/>
              </a:lnSpc>
            </a:pPr>
            <a:r>
              <a:rPr lang="en-US" sz="34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Giudici di merito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02536" y="7428738"/>
            <a:ext cx="8092440" cy="48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DCE1E3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228" b="-41228"/>
              </a:stretch>
            </a:blipFill>
            <a:ln w="14288" cap="sq">
              <a:solidFill>
                <a:srgbClr val="FFD868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791187" y="827246"/>
            <a:ext cx="6243638" cy="8358188"/>
            <a:chOff x="0" y="0"/>
            <a:chExt cx="8324850" cy="111442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324850" cy="11144250"/>
            </a:xfrm>
            <a:custGeom>
              <a:avLst/>
              <a:gdLst/>
              <a:ahLst/>
              <a:cxnLst/>
              <a:rect l="l" t="t" r="r" b="b"/>
              <a:pathLst>
                <a:path w="8324850" h="11144250">
                  <a:moveTo>
                    <a:pt x="0" y="0"/>
                  </a:moveTo>
                  <a:lnTo>
                    <a:pt x="8324850" y="0"/>
                  </a:lnTo>
                  <a:lnTo>
                    <a:pt x="8324850" y="11144250"/>
                  </a:lnTo>
                  <a:lnTo>
                    <a:pt x="0" y="11144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03920" y="384048"/>
            <a:ext cx="9025128" cy="466344"/>
            <a:chOff x="0" y="0"/>
            <a:chExt cx="12033504" cy="6217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033504" cy="621792"/>
            </a:xfrm>
            <a:custGeom>
              <a:avLst/>
              <a:gdLst/>
              <a:ahLst/>
              <a:cxnLst/>
              <a:rect l="l" t="t" r="r" b="b"/>
              <a:pathLst>
                <a:path w="12033504" h="621792">
                  <a:moveTo>
                    <a:pt x="0" y="0"/>
                  </a:moveTo>
                  <a:lnTo>
                    <a:pt x="12033504" y="0"/>
                  </a:lnTo>
                  <a:lnTo>
                    <a:pt x="12033504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27092" b="-327092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12033504" cy="6313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01/11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3" name="Group 13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965192" y="1440180"/>
            <a:ext cx="109728" cy="7763256"/>
            <a:chOff x="0" y="0"/>
            <a:chExt cx="146304" cy="1035100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6304" cy="10351008"/>
            </a:xfrm>
            <a:custGeom>
              <a:avLst/>
              <a:gdLst/>
              <a:ahLst/>
              <a:cxnLst/>
              <a:rect l="l" t="t" r="r" b="b"/>
              <a:pathLst>
                <a:path w="146304" h="10351008">
                  <a:moveTo>
                    <a:pt x="0" y="0"/>
                  </a:moveTo>
                  <a:lnTo>
                    <a:pt x="146304" y="0"/>
                  </a:lnTo>
                  <a:lnTo>
                    <a:pt x="146304" y="10351008"/>
                  </a:lnTo>
                  <a:lnTo>
                    <a:pt x="0" y="10351008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524605" y="1585284"/>
            <a:ext cx="6687769" cy="58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spc="450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ELEZIONI CSM 2026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504688" y="2725741"/>
            <a:ext cx="10698480" cy="169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38"/>
              </a:lnSpc>
            </a:pPr>
            <a:r>
              <a:rPr lang="en-US" sz="6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Maria Grazia</a:t>
            </a:r>
          </a:p>
          <a:p>
            <a:pPr algn="l">
              <a:lnSpc>
                <a:spcPts val="7038"/>
              </a:lnSpc>
            </a:pPr>
            <a:r>
              <a:rPr lang="en-US" sz="6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CASERTA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788152" y="4808982"/>
            <a:ext cx="8915400" cy="48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Collegio 4 · Giudici di merito</a:t>
            </a:r>
          </a:p>
        </p:txBody>
      </p:sp>
      <p:sp>
        <p:nvSpPr>
          <p:cNvPr id="41" name="AutoShape 41"/>
          <p:cNvSpPr/>
          <p:nvPr/>
        </p:nvSpPr>
        <p:spPr>
          <a:xfrm rot="23940">
            <a:off x="5769035" y="5723763"/>
            <a:ext cx="5469769" cy="0"/>
          </a:xfrm>
          <a:prstGeom prst="line">
            <a:avLst/>
          </a:prstGeom>
          <a:ln w="19050" cap="rnd">
            <a:solidFill>
              <a:srgbClr val="D9A9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2" name="TextBox 42"/>
          <p:cNvSpPr txBox="1"/>
          <p:nvPr/>
        </p:nvSpPr>
        <p:spPr>
          <a:xfrm>
            <a:off x="5788152" y="6106668"/>
            <a:ext cx="10149840" cy="1339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2"/>
              </a:lnSpc>
            </a:pPr>
            <a:r>
              <a:rPr lang="en-US" sz="42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Un programma per l’indipendenza</a:t>
            </a:r>
          </a:p>
          <a:p>
            <a:pPr algn="l">
              <a:lnSpc>
                <a:spcPts val="5292"/>
              </a:lnSpc>
            </a:pPr>
            <a:r>
              <a:rPr lang="en-US" sz="42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 la tutela concreta della magistratura.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788152" y="8279130"/>
            <a:ext cx="10835640" cy="850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Bari · Caltanissetta · Catania · Catanzaro · Lecce · Messina</a:t>
            </a:r>
          </a:p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Palermo · Potenza · Reggio Calabria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02/11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Un obiettivo, tre garanzie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87552" y="2633472"/>
            <a:ext cx="163220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Pari trattamento per tutti i magistrati.</a:t>
            </a:r>
          </a:p>
        </p:txBody>
      </p:sp>
      <p:sp>
        <p:nvSpPr>
          <p:cNvPr id="38" name="AutoShape 38"/>
          <p:cNvSpPr/>
          <p:nvPr/>
        </p:nvSpPr>
        <p:spPr>
          <a:xfrm rot="4140">
            <a:off x="978017" y="3753422"/>
            <a:ext cx="15833608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Box 39"/>
          <p:cNvSpPr txBox="1"/>
          <p:nvPr/>
        </p:nvSpPr>
        <p:spPr>
          <a:xfrm>
            <a:off x="1028700" y="4250817"/>
            <a:ext cx="15910560" cy="53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VALUTARE 		</a:t>
            </a:r>
            <a:r>
              <a:rPr lang="en-US" sz="33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il magistrato solo per il merito del lavoro svolto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28700" y="5594985"/>
            <a:ext cx="15910560" cy="1044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PROTEGGERE</a:t>
            </a:r>
            <a:r>
              <a:rPr lang="en-US" sz="33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	 il magistrato da attacchi strumentali e nei momenti di 				bisogno.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28700" y="6939153"/>
            <a:ext cx="15910560" cy="53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GARANTIRE</a:t>
            </a:r>
            <a:r>
              <a:rPr lang="en-US" sz="33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		autonomia, indipendenza e libertà della funzione.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03/11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Le tre direttrici del programma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AutoShape 37"/>
          <p:cNvSpPr/>
          <p:nvPr/>
        </p:nvSpPr>
        <p:spPr>
          <a:xfrm rot="5387880">
            <a:off x="3364592" y="5495354"/>
            <a:ext cx="539576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8" name="AutoShape 38"/>
          <p:cNvSpPr/>
          <p:nvPr/>
        </p:nvSpPr>
        <p:spPr>
          <a:xfrm rot="5387880">
            <a:off x="8713832" y="5495354"/>
            <a:ext cx="5395760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Box 39"/>
          <p:cNvSpPr txBox="1"/>
          <p:nvPr/>
        </p:nvSpPr>
        <p:spPr>
          <a:xfrm>
            <a:off x="987552" y="2770632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87552" y="3641217"/>
            <a:ext cx="4251960" cy="1032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3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INDIPENDENZA</a:t>
            </a:r>
          </a:p>
          <a:p>
            <a:pPr algn="l">
              <a:lnSpc>
                <a:spcPts val="4212"/>
              </a:lnSpc>
            </a:pPr>
            <a:r>
              <a:rPr lang="en-US" sz="3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E AUTONOMIA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87552" y="5622417"/>
            <a:ext cx="4183380" cy="164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Proteggere la giurisdizione da condizionamenti esterni e appartenenze.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556248" y="2770632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556248" y="3641217"/>
            <a:ext cx="4251960" cy="1032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3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MERITO</a:t>
            </a:r>
          </a:p>
          <a:p>
            <a:pPr algn="l">
              <a:lnSpc>
                <a:spcPts val="4212"/>
              </a:lnSpc>
            </a:pPr>
            <a:r>
              <a:rPr lang="en-US" sz="3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VERIFICABILE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556248" y="5622417"/>
            <a:ext cx="4183380" cy="123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Usare criteri oggettivi, equi e trasparenti in ogni procedura.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905488" y="2770632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905488" y="3641217"/>
            <a:ext cx="4251960" cy="1032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3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ASCOLTO</a:t>
            </a:r>
          </a:p>
          <a:p>
            <a:pPr algn="l">
              <a:lnSpc>
                <a:spcPts val="4212"/>
              </a:lnSpc>
            </a:pPr>
            <a:r>
              <a:rPr lang="en-US" sz="39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DIRETTO E COSTANTE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905488" y="5622417"/>
            <a:ext cx="4183380" cy="164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Portare nel C.S.M. i magistrati, i bisogni reali degli uffici e di chi vi lavora.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04/11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Il punto di partenza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69848" y="2674620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01</a:t>
            </a:r>
          </a:p>
        </p:txBody>
      </p:sp>
      <p:sp>
        <p:nvSpPr>
          <p:cNvPr id="38" name="AutoShape 38"/>
          <p:cNvSpPr/>
          <p:nvPr/>
        </p:nvSpPr>
        <p:spPr>
          <a:xfrm rot="290640">
            <a:off x="1796615" y="2971610"/>
            <a:ext cx="315830" cy="0"/>
          </a:xfrm>
          <a:prstGeom prst="line">
            <a:avLst/>
          </a:prstGeom>
          <a:ln w="9525" cap="rnd">
            <a:solidFill>
              <a:srgbClr val="D9A9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Box 39"/>
          <p:cNvSpPr txBox="1"/>
          <p:nvPr/>
        </p:nvSpPr>
        <p:spPr>
          <a:xfrm>
            <a:off x="2263140" y="2641854"/>
            <a:ext cx="14676120" cy="48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Appartenenze e relazioni rischiano di prevalere sul merito.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69848" y="4238244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02</a:t>
            </a:r>
          </a:p>
        </p:txBody>
      </p:sp>
      <p:sp>
        <p:nvSpPr>
          <p:cNvPr id="41" name="AutoShape 41"/>
          <p:cNvSpPr/>
          <p:nvPr/>
        </p:nvSpPr>
        <p:spPr>
          <a:xfrm rot="290640">
            <a:off x="1796615" y="4535234"/>
            <a:ext cx="315830" cy="0"/>
          </a:xfrm>
          <a:prstGeom prst="line">
            <a:avLst/>
          </a:prstGeom>
          <a:ln w="9525" cap="rnd">
            <a:solidFill>
              <a:srgbClr val="D9A9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2" name="TextBox 42"/>
          <p:cNvSpPr txBox="1"/>
          <p:nvPr/>
        </p:nvSpPr>
        <p:spPr>
          <a:xfrm>
            <a:off x="2263140" y="4205478"/>
            <a:ext cx="14676120" cy="48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Esperienza e capacità non sempre ricevono il giusto riconoscimento.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69848" y="5801868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03</a:t>
            </a:r>
          </a:p>
        </p:txBody>
      </p:sp>
      <p:sp>
        <p:nvSpPr>
          <p:cNvPr id="44" name="AutoShape 44"/>
          <p:cNvSpPr/>
          <p:nvPr/>
        </p:nvSpPr>
        <p:spPr>
          <a:xfrm rot="290640">
            <a:off x="1796615" y="6098858"/>
            <a:ext cx="315830" cy="0"/>
          </a:xfrm>
          <a:prstGeom prst="line">
            <a:avLst/>
          </a:prstGeom>
          <a:ln w="9525" cap="rnd">
            <a:solidFill>
              <a:srgbClr val="D9A9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5" name="TextBox 45"/>
          <p:cNvSpPr txBox="1"/>
          <p:nvPr/>
        </p:nvSpPr>
        <p:spPr>
          <a:xfrm>
            <a:off x="2263140" y="5769102"/>
            <a:ext cx="14676120" cy="48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Decisioni opache alimentano sfiducia nelle scelte più importanti.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987552" y="7845552"/>
            <a:ext cx="16239744" cy="987552"/>
            <a:chOff x="0" y="0"/>
            <a:chExt cx="21652992" cy="131673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652992" cy="1316736"/>
            </a:xfrm>
            <a:custGeom>
              <a:avLst/>
              <a:gdLst/>
              <a:ahLst/>
              <a:cxnLst/>
              <a:rect l="l" t="t" r="r" b="b"/>
              <a:pathLst>
                <a:path w="21652992" h="1316736">
                  <a:moveTo>
                    <a:pt x="0" y="0"/>
                  </a:moveTo>
                  <a:lnTo>
                    <a:pt x="21652992" y="0"/>
                  </a:lnTo>
                  <a:lnTo>
                    <a:pt x="21652992" y="1316736"/>
                  </a:lnTo>
                  <a:lnTo>
                    <a:pt x="0" y="1316736"/>
                  </a:lnTo>
                  <a:close/>
                </a:path>
              </a:pathLst>
            </a:custGeom>
            <a:solidFill>
              <a:srgbClr val="263E5A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344168" y="8045958"/>
            <a:ext cx="15430500" cy="4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La risposta: criteri predeterminati, verificabili e uguali per tutti.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05/11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Riformare il C.S.M.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4984" y="2678811"/>
            <a:ext cx="6583680" cy="332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COMPOSIZIONE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14984" y="3341370"/>
            <a:ext cx="7338060" cy="1865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Sorteggio temperato per la selezione dei candidati e incompatibilità temporanea tra incarichi associativi e funzioni consiliari.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258300" y="2678811"/>
            <a:ext cx="6583680" cy="332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DECISIONI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258300" y="3341370"/>
            <a:ext cx="7475220" cy="1865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Criteri oggettivi, verificabili e predeterminati per tutte le decisioni ivi compresi gli incarichi direttivi, semidirettivi e per i fuori ruolo.</a:t>
            </a:r>
          </a:p>
        </p:txBody>
      </p:sp>
      <p:sp>
        <p:nvSpPr>
          <p:cNvPr id="41" name="AutoShape 41"/>
          <p:cNvSpPr/>
          <p:nvPr/>
        </p:nvSpPr>
        <p:spPr>
          <a:xfrm rot="5387880">
            <a:off x="6046070" y="5365052"/>
            <a:ext cx="540947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2" name="TextBox 42"/>
          <p:cNvSpPr txBox="1"/>
          <p:nvPr/>
        </p:nvSpPr>
        <p:spPr>
          <a:xfrm>
            <a:off x="1014984" y="6135243"/>
            <a:ext cx="6583680" cy="332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TRASPARENZA OPERATIVA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14984" y="6733413"/>
            <a:ext cx="7475220" cy="195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ufficio di costante interlocuzione operativa</a:t>
            </a:r>
          </a:p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pubblicità dei lavori delle commissioni</a:t>
            </a:r>
          </a:p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criteri univoci sui conflitti d’interesse</a:t>
            </a:r>
          </a:p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accesso semplice agli atti comparativi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258300" y="6135243"/>
            <a:ext cx="6583680" cy="332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ACCESSIBILITÀ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258300" y="6733413"/>
            <a:ext cx="7475220" cy="195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partecipazione da remoto degli interessati</a:t>
            </a:r>
          </a:p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pubblicità di tutti gli incarichi</a:t>
            </a:r>
          </a:p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fine delle cooptazioni</a:t>
            </a:r>
          </a:p>
          <a:p>
            <a:pPr algn="l">
              <a:lnSpc>
                <a:spcPts val="3024"/>
              </a:lnSpc>
            </a:pPr>
            <a:r>
              <a:rPr lang="en-US" sz="24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—garanzia della parità di trattamento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06/11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Percorsi professionali trasparenti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87552" y="2811780"/>
            <a:ext cx="658368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01</a:t>
            </a:r>
          </a:p>
        </p:txBody>
      </p:sp>
      <p:sp>
        <p:nvSpPr>
          <p:cNvPr id="38" name="AutoShape 38"/>
          <p:cNvSpPr/>
          <p:nvPr/>
        </p:nvSpPr>
        <p:spPr>
          <a:xfrm rot="22800">
            <a:off x="1828390" y="3040190"/>
            <a:ext cx="287204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Box 39"/>
          <p:cNvSpPr txBox="1"/>
          <p:nvPr/>
        </p:nvSpPr>
        <p:spPr>
          <a:xfrm>
            <a:off x="987552" y="3607308"/>
            <a:ext cx="363474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SELEZIONE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87552" y="4429125"/>
            <a:ext cx="3593592" cy="159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8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Procedure aperte e competitive per tutti gli incarichi, in ruolo e fuori ruolo.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212080" y="2811780"/>
            <a:ext cx="658368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02</a:t>
            </a:r>
          </a:p>
        </p:txBody>
      </p:sp>
      <p:sp>
        <p:nvSpPr>
          <p:cNvPr id="42" name="AutoShape 42"/>
          <p:cNvSpPr/>
          <p:nvPr/>
        </p:nvSpPr>
        <p:spPr>
          <a:xfrm rot="22800">
            <a:off x="6052918" y="3040190"/>
            <a:ext cx="287204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3" name="TextBox 43"/>
          <p:cNvSpPr txBox="1"/>
          <p:nvPr/>
        </p:nvSpPr>
        <p:spPr>
          <a:xfrm>
            <a:off x="5212080" y="3607308"/>
            <a:ext cx="363474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MANDATO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212080" y="4429125"/>
            <a:ext cx="3593592" cy="1195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8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Discrezionalità temperata da regole verificabili.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436608" y="2811780"/>
            <a:ext cx="658368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03</a:t>
            </a:r>
          </a:p>
        </p:txBody>
      </p:sp>
      <p:sp>
        <p:nvSpPr>
          <p:cNvPr id="46" name="AutoShape 46"/>
          <p:cNvSpPr/>
          <p:nvPr/>
        </p:nvSpPr>
        <p:spPr>
          <a:xfrm rot="22800">
            <a:off x="10277446" y="3040190"/>
            <a:ext cx="287204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7" name="TextBox 47"/>
          <p:cNvSpPr txBox="1"/>
          <p:nvPr/>
        </p:nvSpPr>
        <p:spPr>
          <a:xfrm>
            <a:off x="9436608" y="3607308"/>
            <a:ext cx="363474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RIENTRO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436608" y="4429125"/>
            <a:ext cx="3593592" cy="159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8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Effettivo ritorno alla giurisdizione dopo incarichi direttivi o consiliari.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661136" y="2811780"/>
            <a:ext cx="658368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04</a:t>
            </a:r>
          </a:p>
        </p:txBody>
      </p:sp>
      <p:sp>
        <p:nvSpPr>
          <p:cNvPr id="50" name="AutoShape 50"/>
          <p:cNvSpPr/>
          <p:nvPr/>
        </p:nvSpPr>
        <p:spPr>
          <a:xfrm rot="22800">
            <a:off x="14501974" y="3040190"/>
            <a:ext cx="287204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51" name="TextBox 51"/>
          <p:cNvSpPr txBox="1"/>
          <p:nvPr/>
        </p:nvSpPr>
        <p:spPr>
          <a:xfrm>
            <a:off x="13661136" y="3607308"/>
            <a:ext cx="363474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LEGITTIMITÀ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661136" y="4429125"/>
            <a:ext cx="3593592" cy="239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18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Esperienza giudiziaria effettiva e prolungata prima delle funzioni di legittimità con privilegio del lavoro giudiziario effettivo.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28700" y="7853934"/>
            <a:ext cx="16184880" cy="48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Superare definitivamente le “porte girevoli” tra giurisdizione e politica.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07/11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Rendere sostenibile il lavoro giudiziario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87552" y="2709672"/>
            <a:ext cx="5554980" cy="1273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63"/>
              </a:lnSpc>
            </a:pPr>
            <a:r>
              <a:rPr lang="en-US" sz="51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LAVORO</a:t>
            </a:r>
          </a:p>
          <a:p>
            <a:pPr algn="l">
              <a:lnSpc>
                <a:spcPts val="5263"/>
              </a:lnSpc>
            </a:pPr>
            <a:r>
              <a:rPr lang="en-US" sz="51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SOSTENIBILE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14984" y="5110734"/>
            <a:ext cx="4869180" cy="1681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Più equità nei carichi, più supporto agli uffici e ai singoli magistarti, regole realistiche sui tempi.</a:t>
            </a:r>
          </a:p>
        </p:txBody>
      </p:sp>
      <p:sp>
        <p:nvSpPr>
          <p:cNvPr id="39" name="AutoShape 39"/>
          <p:cNvSpPr/>
          <p:nvPr/>
        </p:nvSpPr>
        <p:spPr>
          <a:xfrm rot="5388420">
            <a:off x="3515468" y="5481638"/>
            <a:ext cx="564263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0" name="TextBox 40"/>
          <p:cNvSpPr txBox="1"/>
          <p:nvPr/>
        </p:nvSpPr>
        <p:spPr>
          <a:xfrm>
            <a:off x="6885432" y="2660904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55280" y="2628138"/>
            <a:ext cx="8709660" cy="794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52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Termini equi nel periodo feriale e revisione delle decurtazioni per malattia.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885432" y="3963924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955280" y="3931158"/>
            <a:ext cx="8709660" cy="794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52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Soglia massima di sentenze esigibili, con compenso oltre la soglia.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885432" y="5266944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03</a:t>
            </a:r>
          </a:p>
        </p:txBody>
      </p:sp>
      <p:sp>
        <p:nvSpPr>
          <p:cNvPr id="45" name="AutoShape 45"/>
          <p:cNvSpPr/>
          <p:nvPr/>
        </p:nvSpPr>
        <p:spPr>
          <a:xfrm rot="290640">
            <a:off x="1796615" y="5563934"/>
            <a:ext cx="315830" cy="0"/>
          </a:xfrm>
          <a:prstGeom prst="line">
            <a:avLst/>
          </a:prstGeom>
          <a:ln w="9525" cap="rnd">
            <a:solidFill>
              <a:srgbClr val="D9A9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6" name="TextBox 46"/>
          <p:cNvSpPr txBox="1"/>
          <p:nvPr/>
        </p:nvSpPr>
        <p:spPr>
          <a:xfrm>
            <a:off x="7955280" y="5234178"/>
            <a:ext cx="8709660" cy="794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52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Applicazioni da remoto stabilizzate per sostenere gli uffici, ausilio per carichi familiari e disabilità.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885432" y="6569964"/>
            <a:ext cx="754380" cy="41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04</a:t>
            </a:r>
          </a:p>
        </p:txBody>
      </p:sp>
      <p:sp>
        <p:nvSpPr>
          <p:cNvPr id="48" name="AutoShape 48"/>
          <p:cNvSpPr/>
          <p:nvPr/>
        </p:nvSpPr>
        <p:spPr>
          <a:xfrm rot="290640">
            <a:off x="1796615" y="6866954"/>
            <a:ext cx="315830" cy="0"/>
          </a:xfrm>
          <a:prstGeom prst="line">
            <a:avLst/>
          </a:prstGeom>
          <a:ln w="9525" cap="rnd">
            <a:solidFill>
              <a:srgbClr val="D9A93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9" name="TextBox 49"/>
          <p:cNvSpPr txBox="1"/>
          <p:nvPr/>
        </p:nvSpPr>
        <p:spPr>
          <a:xfrm>
            <a:off x="7955280" y="6537198"/>
            <a:ext cx="8709660" cy="794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252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Trasferimenti incentivati verso le Corti d’Appello in sofferenza.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08/11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Tutela, dati e regole certe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4984" y="2606040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125980" y="2606040"/>
            <a:ext cx="2743200" cy="39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INFORMAZIONE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828032" y="2569083"/>
            <a:ext cx="11864340" cy="77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Comunicare iscrizioni e archiviazioni in Prima Commissione, calendario trattazione pratiche.</a:t>
            </a:r>
          </a:p>
        </p:txBody>
      </p:sp>
      <p:sp>
        <p:nvSpPr>
          <p:cNvPr id="40" name="AutoShape 40"/>
          <p:cNvSpPr/>
          <p:nvPr/>
        </p:nvSpPr>
        <p:spPr>
          <a:xfrm rot="3300">
            <a:off x="1007364" y="3629978"/>
            <a:ext cx="158023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1" name="TextBox 41"/>
          <p:cNvSpPr txBox="1"/>
          <p:nvPr/>
        </p:nvSpPr>
        <p:spPr>
          <a:xfrm>
            <a:off x="1014984" y="4073652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02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125980" y="4073652"/>
            <a:ext cx="2743200" cy="39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TEMPI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828032" y="4036695"/>
            <a:ext cx="11864340" cy="77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Fissare un termine massimo di secretazione delle pratiche in prima commissione.</a:t>
            </a:r>
          </a:p>
        </p:txBody>
      </p:sp>
      <p:sp>
        <p:nvSpPr>
          <p:cNvPr id="44" name="AutoShape 44"/>
          <p:cNvSpPr/>
          <p:nvPr/>
        </p:nvSpPr>
        <p:spPr>
          <a:xfrm rot="3300">
            <a:off x="1007364" y="5097590"/>
            <a:ext cx="158023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5" name="TextBox 45"/>
          <p:cNvSpPr txBox="1"/>
          <p:nvPr/>
        </p:nvSpPr>
        <p:spPr>
          <a:xfrm>
            <a:off x="1014984" y="5541264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03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125980" y="5541264"/>
            <a:ext cx="2743200" cy="39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PRECEDENTI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828032" y="5504307"/>
            <a:ext cx="11864340" cy="77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Introdurre il casellario disciplinare con previsione di inutilizzabilità dei precedenti  disciplinari non esitati in condanna definitiva.</a:t>
            </a:r>
          </a:p>
        </p:txBody>
      </p:sp>
      <p:sp>
        <p:nvSpPr>
          <p:cNvPr id="48" name="AutoShape 48"/>
          <p:cNvSpPr/>
          <p:nvPr/>
        </p:nvSpPr>
        <p:spPr>
          <a:xfrm rot="3300">
            <a:off x="1007364" y="6565201"/>
            <a:ext cx="15802366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9" name="TextBox 49"/>
          <p:cNvSpPr txBox="1"/>
          <p:nvPr/>
        </p:nvSpPr>
        <p:spPr>
          <a:xfrm>
            <a:off x="1014984" y="7008876"/>
            <a:ext cx="754380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04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125980" y="7008876"/>
            <a:ext cx="2743200" cy="39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DATI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828032" y="6971919"/>
            <a:ext cx="11864340" cy="771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70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Fascicoli personali completi e puliti da atti non previsti, accessi tracciati e dati sensibili protetti.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014984" y="8257032"/>
            <a:ext cx="15745968" cy="466344"/>
            <a:chOff x="0" y="0"/>
            <a:chExt cx="20994624" cy="62179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0994624" cy="621792"/>
            </a:xfrm>
            <a:custGeom>
              <a:avLst/>
              <a:gdLst/>
              <a:ahLst/>
              <a:cxnLst/>
              <a:rect l="l" t="t" r="r" b="b"/>
              <a:pathLst>
                <a:path w="20994624" h="621792">
                  <a:moveTo>
                    <a:pt x="0" y="0"/>
                  </a:moveTo>
                  <a:lnTo>
                    <a:pt x="20994624" y="0"/>
                  </a:lnTo>
                  <a:lnTo>
                    <a:pt x="20994624" y="621792"/>
                  </a:lnTo>
                  <a:lnTo>
                    <a:pt x="0" y="621792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261872" y="8316087"/>
            <a:ext cx="15224760" cy="3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lang="en-US" sz="2025" b="1" spc="15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La tutela è concreta quando ogni passaggio è conoscibile, tracciato e verificabile.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09/11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Un C.S.M. vicino alla giurisdizione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87552" y="2737104"/>
            <a:ext cx="4457700" cy="1194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3"/>
              </a:lnSpc>
            </a:pPr>
            <a:r>
              <a:rPr lang="en-US" sz="4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ASCOLTO</a:t>
            </a:r>
          </a:p>
          <a:p>
            <a:pPr algn="l">
              <a:lnSpc>
                <a:spcPts val="4953"/>
              </a:lnSpc>
            </a:pPr>
            <a:r>
              <a:rPr lang="en-US" sz="4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CONTINUO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09250" y="4023979"/>
            <a:ext cx="4594860" cy="2096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Interlocuzione diretta, settimanale e aperta anche da remoto per ciascun ufficio giudiziario e per i singoli magistrati.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14984" y="6711315"/>
            <a:ext cx="4800600" cy="115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Niente reti riservate: risposte rapide ai bisogni quotidiani degli uffici.</a:t>
            </a:r>
          </a:p>
        </p:txBody>
      </p:sp>
      <p:sp>
        <p:nvSpPr>
          <p:cNvPr id="40" name="AutoShape 40"/>
          <p:cNvSpPr/>
          <p:nvPr/>
        </p:nvSpPr>
        <p:spPr>
          <a:xfrm rot="5388360">
            <a:off x="3494894" y="5461064"/>
            <a:ext cx="5628923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1" name="TextBox 41"/>
          <p:cNvSpPr txBox="1"/>
          <p:nvPr/>
        </p:nvSpPr>
        <p:spPr>
          <a:xfrm>
            <a:off x="6926580" y="2678811"/>
            <a:ext cx="6172200" cy="332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IMPEGNI CONCRETI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926580" y="3400425"/>
            <a:ext cx="9669780" cy="287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uffici di interlocuzione diretta sulle criticità del lavoro</a:t>
            </a:r>
          </a:p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criteri uniformi e parità di accesso a tutti gli incarichi</a:t>
            </a:r>
          </a:p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apertura ad attività scientifiche, formative e arbitrali anche a pagamento</a:t>
            </a:r>
          </a:p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—  semplificazione delle procedure e centralità della giurisdizione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6473952" y="7618314"/>
            <a:ext cx="11296364" cy="427044"/>
            <a:chOff x="0" y="0"/>
            <a:chExt cx="15061819" cy="56939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5061816" cy="569386"/>
            </a:xfrm>
            <a:custGeom>
              <a:avLst/>
              <a:gdLst/>
              <a:ahLst/>
              <a:cxnLst/>
              <a:rect l="l" t="t" r="r" b="b"/>
              <a:pathLst>
                <a:path w="15061816" h="569386">
                  <a:moveTo>
                    <a:pt x="0" y="0"/>
                  </a:moveTo>
                  <a:lnTo>
                    <a:pt x="15061816" y="0"/>
                  </a:lnTo>
                  <a:lnTo>
                    <a:pt x="15061816" y="569386"/>
                  </a:lnTo>
                  <a:lnTo>
                    <a:pt x="0" y="5693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65432" b="-465433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15061819" cy="5884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29"/>
                </a:lnSpc>
              </a:pPr>
              <a:r>
                <a:rPr lang="en-US" sz="2775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La compatibilità resta legata alla regolarità dell’attività giudiziaria.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10/11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932688" y="1344168"/>
            <a:ext cx="16184880" cy="83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Esperienza al servizio del programma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14984" y="2633472"/>
            <a:ext cx="2743200" cy="438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1">
                <a:solidFill>
                  <a:srgbClr val="FFD570"/>
                </a:solidFill>
                <a:latin typeface="Oswald Bold"/>
                <a:ea typeface="Oswald Bold"/>
                <a:cs typeface="Oswald Bold"/>
                <a:sym typeface="Oswald Bold"/>
              </a:rPr>
              <a:t>DAL 2004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867912" y="2614422"/>
            <a:ext cx="12207240" cy="4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Magistrato; quinta valutazione di professionalità.</a:t>
            </a:r>
          </a:p>
        </p:txBody>
      </p:sp>
      <p:sp>
        <p:nvSpPr>
          <p:cNvPr id="39" name="AutoShape 39"/>
          <p:cNvSpPr/>
          <p:nvPr/>
        </p:nvSpPr>
        <p:spPr>
          <a:xfrm rot="5369640">
            <a:off x="-896960" y="5696331"/>
            <a:ext cx="431766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40" name="Group 40"/>
          <p:cNvGrpSpPr/>
          <p:nvPr/>
        </p:nvGrpSpPr>
        <p:grpSpPr>
          <a:xfrm>
            <a:off x="1124712" y="3730752"/>
            <a:ext cx="274320" cy="274320"/>
            <a:chOff x="0" y="0"/>
            <a:chExt cx="365760" cy="36576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0"/>
                  </a:moveTo>
                  <a:lnTo>
                    <a:pt x="365760" y="0"/>
                  </a:lnTo>
                  <a:lnTo>
                    <a:pt x="36576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810512" y="3597783"/>
            <a:ext cx="1988820" cy="3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OGGI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867912" y="3588258"/>
            <a:ext cx="12550140" cy="4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Consigliere della Corte d’Appello di Bari; esperienza civile e penale.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124712" y="4663440"/>
            <a:ext cx="274320" cy="274320"/>
            <a:chOff x="0" y="0"/>
            <a:chExt cx="365760" cy="36576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0"/>
                  </a:moveTo>
                  <a:lnTo>
                    <a:pt x="365760" y="0"/>
                  </a:lnTo>
                  <a:lnTo>
                    <a:pt x="36576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810512" y="4530471"/>
            <a:ext cx="1988820" cy="3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DAL 2021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867912" y="4520946"/>
            <a:ext cx="12550140" cy="4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Commissario per gli Usi civici della Puglia, già aggiunto dal 2018.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124712" y="5596128"/>
            <a:ext cx="274320" cy="274320"/>
            <a:chOff x="0" y="0"/>
            <a:chExt cx="365760" cy="36576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0"/>
                  </a:moveTo>
                  <a:lnTo>
                    <a:pt x="365760" y="0"/>
                  </a:lnTo>
                  <a:lnTo>
                    <a:pt x="36576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810512" y="5463159"/>
            <a:ext cx="1988820" cy="3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FORMAZIONE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867912" y="5453634"/>
            <a:ext cx="12550140" cy="850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Dottore di ricerca; autrice di numerosi contributi  scientifici e di una monografia sulla discrezionalità del giudice civile.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124712" y="6528816"/>
            <a:ext cx="274320" cy="274320"/>
            <a:chOff x="0" y="0"/>
            <a:chExt cx="365760" cy="36576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0"/>
                  </a:moveTo>
                  <a:lnTo>
                    <a:pt x="365760" y="0"/>
                  </a:lnTo>
                  <a:lnTo>
                    <a:pt x="36576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810512" y="6395847"/>
            <a:ext cx="1988820" cy="3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SCUOLA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867912" y="6386322"/>
            <a:ext cx="12550140" cy="4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Formatore decentrato della Scuola Superiore della Magistratura.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1124712" y="7461504"/>
            <a:ext cx="274320" cy="274320"/>
            <a:chOff x="0" y="0"/>
            <a:chExt cx="365760" cy="36576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0" y="0"/>
                  </a:moveTo>
                  <a:lnTo>
                    <a:pt x="365760" y="0"/>
                  </a:lnTo>
                  <a:lnTo>
                    <a:pt x="365760" y="365760"/>
                  </a:lnTo>
                  <a:lnTo>
                    <a:pt x="0" y="365760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810512" y="7328535"/>
            <a:ext cx="1988820" cy="321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CULTURA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867912" y="7319010"/>
            <a:ext cx="12550140" cy="4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Diploma di laurea in violino principale.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Giustizia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584" r="-358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18232F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368" y="511683"/>
            <a:ext cx="3017520" cy="25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1">
                <a:solidFill>
                  <a:srgbClr val="FFD570"/>
                </a:solidFill>
                <a:latin typeface="Arimo Bold"/>
                <a:ea typeface="Arimo Bold"/>
                <a:cs typeface="Arimo Bold"/>
                <a:sym typeface="Arimo Bold"/>
              </a:rPr>
              <a:t>FOTOGRAMMA 11/11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43265" y="461410"/>
            <a:ext cx="7785783" cy="311620"/>
            <a:chOff x="0" y="0"/>
            <a:chExt cx="10381044" cy="4154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81046" cy="415498"/>
            </a:xfrm>
            <a:custGeom>
              <a:avLst/>
              <a:gdLst/>
              <a:ahLst/>
              <a:cxnLst/>
              <a:rect l="l" t="t" r="r" b="b"/>
              <a:pathLst>
                <a:path w="10381046" h="415498">
                  <a:moveTo>
                    <a:pt x="0" y="0"/>
                  </a:moveTo>
                  <a:lnTo>
                    <a:pt x="10381046" y="0"/>
                  </a:lnTo>
                  <a:lnTo>
                    <a:pt x="10381046" y="415498"/>
                  </a:lnTo>
                  <a:lnTo>
                    <a:pt x="0" y="4154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826" b="-43682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0381044" cy="4250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3480">
            <a:off x="649796" y="1037654"/>
            <a:ext cx="16942699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grpSp>
        <p:nvGrpSpPr>
          <p:cNvPr id="13" name="Group 13"/>
          <p:cNvGrpSpPr/>
          <p:nvPr/>
        </p:nvGrpSpPr>
        <p:grpSpPr>
          <a:xfrm>
            <a:off x="754380" y="9710928"/>
            <a:ext cx="274320" cy="61722"/>
            <a:chOff x="0" y="0"/>
            <a:chExt cx="365760" cy="82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0422" y="9710928"/>
            <a:ext cx="274320" cy="61722"/>
            <a:chOff x="0" y="0"/>
            <a:chExt cx="365760" cy="8229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6464" y="9710928"/>
            <a:ext cx="274320" cy="61722"/>
            <a:chOff x="0" y="0"/>
            <a:chExt cx="365760" cy="822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62506" y="9710928"/>
            <a:ext cx="274320" cy="61722"/>
            <a:chOff x="0" y="0"/>
            <a:chExt cx="365760" cy="8229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098548" y="9710928"/>
            <a:ext cx="274320" cy="61722"/>
            <a:chOff x="0" y="0"/>
            <a:chExt cx="365760" cy="822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34590" y="9710928"/>
            <a:ext cx="274320" cy="61722"/>
            <a:chOff x="0" y="0"/>
            <a:chExt cx="365760" cy="8229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770632" y="9710928"/>
            <a:ext cx="274320" cy="61722"/>
            <a:chOff x="0" y="0"/>
            <a:chExt cx="365760" cy="8229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106674" y="9710928"/>
            <a:ext cx="274320" cy="61722"/>
            <a:chOff x="0" y="0"/>
            <a:chExt cx="365760" cy="8229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442716" y="9710928"/>
            <a:ext cx="274320" cy="61722"/>
            <a:chOff x="0" y="0"/>
            <a:chExt cx="365760" cy="8229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778758" y="9710928"/>
            <a:ext cx="274320" cy="61722"/>
            <a:chOff x="0" y="0"/>
            <a:chExt cx="365760" cy="8229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DCD7C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114800" y="9710928"/>
            <a:ext cx="274320" cy="61722"/>
            <a:chOff x="0" y="0"/>
            <a:chExt cx="365760" cy="8229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65760" cy="82296"/>
            </a:xfrm>
            <a:custGeom>
              <a:avLst/>
              <a:gdLst/>
              <a:ahLst/>
              <a:cxnLst/>
              <a:rect l="l" t="t" r="r" b="b"/>
              <a:pathLst>
                <a:path w="365760" h="82296">
                  <a:moveTo>
                    <a:pt x="0" y="0"/>
                  </a:moveTo>
                  <a:lnTo>
                    <a:pt x="365760" y="0"/>
                  </a:lnTo>
                  <a:lnTo>
                    <a:pt x="36576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3373100" y="9541002"/>
            <a:ext cx="4087368" cy="215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SINTESI DEL PROGRAMMA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42416" y="2112264"/>
            <a:ext cx="87782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Meno appartenenze.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121140" y="2056733"/>
            <a:ext cx="80924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Più responsabilità.</a:t>
            </a:r>
          </a:p>
        </p:txBody>
      </p:sp>
      <p:sp>
        <p:nvSpPr>
          <p:cNvPr id="38" name="AutoShape 38"/>
          <p:cNvSpPr/>
          <p:nvPr/>
        </p:nvSpPr>
        <p:spPr>
          <a:xfrm rot="4140">
            <a:off x="1032881" y="3328226"/>
            <a:ext cx="1581989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39" name="TextBox 39"/>
          <p:cNvSpPr txBox="1"/>
          <p:nvPr/>
        </p:nvSpPr>
        <p:spPr>
          <a:xfrm>
            <a:off x="1042416" y="3813048"/>
            <a:ext cx="87782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Meno relazioni.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846820" y="3813048"/>
            <a:ext cx="80924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Più merito.</a:t>
            </a:r>
          </a:p>
        </p:txBody>
      </p:sp>
      <p:sp>
        <p:nvSpPr>
          <p:cNvPr id="41" name="AutoShape 41"/>
          <p:cNvSpPr/>
          <p:nvPr/>
        </p:nvSpPr>
        <p:spPr>
          <a:xfrm rot="4140">
            <a:off x="1032881" y="5029010"/>
            <a:ext cx="15819892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2" name="TextBox 42"/>
          <p:cNvSpPr txBox="1"/>
          <p:nvPr/>
        </p:nvSpPr>
        <p:spPr>
          <a:xfrm>
            <a:off x="1042416" y="5513832"/>
            <a:ext cx="87782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Meno opacità.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846820" y="5513832"/>
            <a:ext cx="8092440" cy="692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Più trasparenza.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042416" y="7077456"/>
            <a:ext cx="15800832" cy="109728"/>
            <a:chOff x="0" y="0"/>
            <a:chExt cx="21067776" cy="14630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1067776" cy="146304"/>
            </a:xfrm>
            <a:custGeom>
              <a:avLst/>
              <a:gdLst/>
              <a:ahLst/>
              <a:cxnLst/>
              <a:rect l="l" t="t" r="r" b="b"/>
              <a:pathLst>
                <a:path w="21067776" h="146304">
                  <a:moveTo>
                    <a:pt x="0" y="0"/>
                  </a:moveTo>
                  <a:lnTo>
                    <a:pt x="21067776" y="0"/>
                  </a:lnTo>
                  <a:lnTo>
                    <a:pt x="21067776" y="146304"/>
                  </a:lnTo>
                  <a:lnTo>
                    <a:pt x="0" y="146304"/>
                  </a:lnTo>
                  <a:close/>
                </a:path>
              </a:pathLst>
            </a:custGeom>
            <a:solidFill>
              <a:srgbClr val="C59A3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42416" y="7661910"/>
            <a:ext cx="15773400" cy="54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4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Per una magistratura libera, indipendente e autonoma.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42416" y="8768715"/>
            <a:ext cx="15773400" cy="378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FFD966"/>
                </a:solidFill>
                <a:latin typeface="Arimo Bold"/>
                <a:ea typeface="Arimo Bold"/>
                <a:cs typeface="Arimo Bold"/>
                <a:sym typeface="Arimo Bold"/>
              </a:rPr>
              <a:t>MARIA GRAZIA CASERTA · COLLEGIO 4 – Giudici di Merito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9"/>
            <a:ext cx="18288000" cy="10199865"/>
            <a:chOff x="0" y="0"/>
            <a:chExt cx="24384000" cy="13599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599795"/>
            </a:xfrm>
            <a:custGeom>
              <a:avLst/>
              <a:gdLst/>
              <a:ahLst/>
              <a:cxnLst/>
              <a:rect l="l" t="t" r="r" b="b"/>
              <a:pathLst>
                <a:path w="24384000" h="13599795">
                  <a:moveTo>
                    <a:pt x="0" y="0"/>
                  </a:moveTo>
                  <a:lnTo>
                    <a:pt x="24384000" y="0"/>
                  </a:lnTo>
                  <a:lnTo>
                    <a:pt x="24384000" y="13599795"/>
                  </a:lnTo>
                  <a:lnTo>
                    <a:pt x="0" y="135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image.jpe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535" r="-363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41F">
                <a:alpha val="29020"/>
              </a:srgbClr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9032" y="1728216"/>
            <a:ext cx="4361688" cy="6548923"/>
            <a:chOff x="0" y="0"/>
            <a:chExt cx="5815584" cy="8731898"/>
          </a:xfrm>
        </p:grpSpPr>
        <p:sp>
          <p:nvSpPr>
            <p:cNvPr id="9" name="Freeform 9" descr="ritratto-candidata.png"/>
            <p:cNvSpPr/>
            <p:nvPr/>
          </p:nvSpPr>
          <p:spPr>
            <a:xfrm>
              <a:off x="0" y="0"/>
              <a:ext cx="5815584" cy="8731885"/>
            </a:xfrm>
            <a:custGeom>
              <a:avLst/>
              <a:gdLst/>
              <a:ahLst/>
              <a:cxnLst/>
              <a:rect l="l" t="t" r="r" b="b"/>
              <a:pathLst>
                <a:path w="5815584" h="8731885">
                  <a:moveTo>
                    <a:pt x="0" y="0"/>
                  </a:moveTo>
                  <a:lnTo>
                    <a:pt x="5815584" y="0"/>
                  </a:lnTo>
                  <a:lnTo>
                    <a:pt x="5815584" y="8731885"/>
                  </a:lnTo>
                  <a:lnTo>
                    <a:pt x="0" y="87318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018" r="-6142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73952" y="1591056"/>
            <a:ext cx="109728" cy="6830568"/>
            <a:chOff x="0" y="0"/>
            <a:chExt cx="146304" cy="91074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9107424"/>
            </a:xfrm>
            <a:custGeom>
              <a:avLst/>
              <a:gdLst/>
              <a:ahLst/>
              <a:cxnLst/>
              <a:rect l="l" t="t" r="r" b="b"/>
              <a:pathLst>
                <a:path w="146304" h="9107424">
                  <a:moveTo>
                    <a:pt x="0" y="0"/>
                  </a:moveTo>
                  <a:lnTo>
                    <a:pt x="146304" y="0"/>
                  </a:lnTo>
                  <a:lnTo>
                    <a:pt x="146304" y="9107424"/>
                  </a:lnTo>
                  <a:lnTo>
                    <a:pt x="0" y="9107424"/>
                  </a:lnTo>
                  <a:close/>
                </a:path>
              </a:pathLst>
            </a:custGeom>
            <a:solidFill>
              <a:srgbClr val="FFD868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132320" y="1608963"/>
            <a:ext cx="7818120" cy="47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FFD868"/>
                </a:solidFill>
                <a:latin typeface="Arimo Bold"/>
                <a:ea typeface="Arimo Bold"/>
                <a:cs typeface="Arimo Bold"/>
                <a:sym typeface="Arimo Bold"/>
              </a:rPr>
              <a:t>GRAZIE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91172" y="2382393"/>
            <a:ext cx="8366760" cy="840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55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Maria Grazia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50024" y="3035427"/>
            <a:ext cx="8503920" cy="146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CASERTA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132320" y="4745736"/>
            <a:ext cx="3771900" cy="61722"/>
            <a:chOff x="0" y="0"/>
            <a:chExt cx="5029200" cy="8229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29200" cy="82296"/>
            </a:xfrm>
            <a:custGeom>
              <a:avLst/>
              <a:gdLst/>
              <a:ahLst/>
              <a:cxnLst/>
              <a:rect l="l" t="t" r="r" b="b"/>
              <a:pathLst>
                <a:path w="5029200" h="82296">
                  <a:moveTo>
                    <a:pt x="0" y="0"/>
                  </a:moveTo>
                  <a:lnTo>
                    <a:pt x="5029200" y="0"/>
                  </a:lnTo>
                  <a:lnTo>
                    <a:pt x="5029200" y="82296"/>
                  </a:lnTo>
                  <a:lnTo>
                    <a:pt x="0" y="82296"/>
                  </a:lnTo>
                  <a:close/>
                </a:path>
              </a:pathLst>
            </a:custGeom>
            <a:solidFill>
              <a:srgbClr val="FFD868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132320" y="5156073"/>
            <a:ext cx="7955280" cy="109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2"/>
              </a:lnSpc>
            </a:pPr>
            <a:r>
              <a:rPr lang="en-US" sz="34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Collegio n. 4</a:t>
            </a:r>
          </a:p>
          <a:p>
            <a:pPr algn="l">
              <a:lnSpc>
                <a:spcPts val="4222"/>
              </a:lnSpc>
            </a:pPr>
            <a:r>
              <a:rPr lang="en-US" sz="3450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Giudici di merito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32320" y="7250430"/>
            <a:ext cx="8915400" cy="896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8"/>
              </a:lnSpc>
            </a:pPr>
            <a:r>
              <a:rPr lang="en-US" sz="2850" b="1">
                <a:solidFill>
                  <a:srgbClr val="DCE1E3"/>
                </a:solidFill>
                <a:latin typeface="Arimo Bold"/>
                <a:ea typeface="Arimo Bold"/>
                <a:cs typeface="Arimo Bold"/>
                <a:sym typeface="Arimo Bold"/>
              </a:rPr>
              <a:t>Per una magistratura libera,</a:t>
            </a:r>
          </a:p>
          <a:p>
            <a:pPr algn="l">
              <a:lnSpc>
                <a:spcPts val="3488"/>
              </a:lnSpc>
            </a:pPr>
            <a:r>
              <a:rPr lang="en-US" sz="2850" b="1">
                <a:solidFill>
                  <a:srgbClr val="DCE1E3"/>
                </a:solidFill>
                <a:latin typeface="Arimo Bold"/>
                <a:ea typeface="Arimo Bold"/>
                <a:cs typeface="Arimo Bold"/>
                <a:sym typeface="Arimo Bold"/>
              </a:rPr>
              <a:t>indipendente e autonoma.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94608" y="294608"/>
            <a:ext cx="17694212" cy="9697784"/>
            <a:chOff x="0" y="0"/>
            <a:chExt cx="23592282" cy="129303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592282" cy="12930378"/>
            </a:xfrm>
            <a:custGeom>
              <a:avLst/>
              <a:gdLst/>
              <a:ahLst/>
              <a:cxnLst/>
              <a:rect l="l" t="t" r="r" b="b"/>
              <a:pathLst>
                <a:path w="23592282" h="12930378">
                  <a:moveTo>
                    <a:pt x="0" y="0"/>
                  </a:moveTo>
                  <a:lnTo>
                    <a:pt x="23592282" y="0"/>
                  </a:lnTo>
                  <a:lnTo>
                    <a:pt x="23592282" y="12930378"/>
                  </a:lnTo>
                  <a:lnTo>
                    <a:pt x="0" y="129303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320" r="-20320"/>
              </a:stretch>
            </a:blipFill>
            <a:ln w="14288" cap="sq">
              <a:solidFill>
                <a:srgbClr val="FFD868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03920" y="384048"/>
            <a:ext cx="9025128" cy="466344"/>
            <a:chOff x="0" y="0"/>
            <a:chExt cx="12033504" cy="6217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033504" cy="621792"/>
            </a:xfrm>
            <a:custGeom>
              <a:avLst/>
              <a:gdLst/>
              <a:ahLst/>
              <a:cxnLst/>
              <a:rect l="l" t="t" r="r" b="b"/>
              <a:pathLst>
                <a:path w="12033504" h="621792">
                  <a:moveTo>
                    <a:pt x="0" y="0"/>
                  </a:moveTo>
                  <a:lnTo>
                    <a:pt x="12033504" y="0"/>
                  </a:lnTo>
                  <a:lnTo>
                    <a:pt x="12033504" y="621792"/>
                  </a:lnTo>
                  <a:lnTo>
                    <a:pt x="0" y="6217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7092" b="-327092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12033504" cy="6313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0"/>
                </a:lnSpc>
              </a:pPr>
              <a:r>
                <a:rPr lang="en-US" sz="2025" b="1">
                  <a:solidFill>
                    <a:srgbClr val="FFD868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MARIA GRAZIA CASERTA · COLLEGIO N. 4 · GIUDICI DI MERITO</a:t>
              </a:r>
            </a:p>
          </p:txBody>
        </p:sp>
      </p:grpSp>
      <p:sp>
        <p:nvSpPr>
          <p:cNvPr id="24" name="Freeform 24">
            <a:hlinkClick r:id="rId6" tooltip="https://www.instagram.com/csm2026_mariagraziacaserta?stkn=MTgyYW5yajVvbGc4bQ%3D%3D&amp;utm_source=qr"/>
          </p:cNvPr>
          <p:cNvSpPr/>
          <p:nvPr/>
        </p:nvSpPr>
        <p:spPr>
          <a:xfrm>
            <a:off x="12550326" y="8549826"/>
            <a:ext cx="860874" cy="860874"/>
          </a:xfrm>
          <a:custGeom>
            <a:avLst/>
            <a:gdLst/>
            <a:ahLst/>
            <a:cxnLst/>
            <a:rect l="l" t="t" r="r" b="b"/>
            <a:pathLst>
              <a:path w="860874" h="860874">
                <a:moveTo>
                  <a:pt x="0" y="0"/>
                </a:moveTo>
                <a:lnTo>
                  <a:pt x="860874" y="0"/>
                </a:lnTo>
                <a:lnTo>
                  <a:pt x="860874" y="860874"/>
                </a:lnTo>
                <a:lnTo>
                  <a:pt x="0" y="8608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>
            <a:hlinkClick r:id="rId8" tooltip="https://www.facebook.com/share/1Hjnh96jXr/?mibextid=wwXIfr"/>
          </p:cNvPr>
          <p:cNvSpPr/>
          <p:nvPr/>
        </p:nvSpPr>
        <p:spPr>
          <a:xfrm>
            <a:off x="14014351" y="8511462"/>
            <a:ext cx="936089" cy="936089"/>
          </a:xfrm>
          <a:custGeom>
            <a:avLst/>
            <a:gdLst/>
            <a:ahLst/>
            <a:cxnLst/>
            <a:rect l="l" t="t" r="r" b="b"/>
            <a:pathLst>
              <a:path w="936089" h="936089">
                <a:moveTo>
                  <a:pt x="0" y="0"/>
                </a:moveTo>
                <a:lnTo>
                  <a:pt x="936089" y="0"/>
                </a:lnTo>
                <a:lnTo>
                  <a:pt x="936089" y="936089"/>
                </a:lnTo>
                <a:lnTo>
                  <a:pt x="0" y="9360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6" name="TextBox 26"/>
          <p:cNvSpPr txBox="1"/>
          <p:nvPr/>
        </p:nvSpPr>
        <p:spPr>
          <a:xfrm>
            <a:off x="7960221" y="4981575"/>
            <a:ext cx="2367558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  <a:spcBef>
                <a:spcPct val="0"/>
              </a:spcBef>
            </a:pPr>
            <a:r>
              <a:rPr lang="en-US" sz="2025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Testo del paragrafo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519218" y="8858250"/>
            <a:ext cx="2770004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8"/>
              </a:lnSpc>
              <a:spcBef>
                <a:spcPct val="0"/>
              </a:spcBef>
            </a:pPr>
            <a:r>
              <a:rPr lang="en-US" sz="2573" b="1">
                <a:solidFill>
                  <a:srgbClr val="F7F4EC"/>
                </a:solidFill>
                <a:latin typeface="Arimo Bold"/>
                <a:ea typeface="Arimo Bold"/>
                <a:cs typeface="Arimo Bold"/>
                <a:sym typeface="Arimo Bold"/>
              </a:rPr>
              <a:t>Seguimi su: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1031</Words>
  <Application>Microsoft Office PowerPoint</Application>
  <PresentationFormat>Personalizzato</PresentationFormat>
  <Paragraphs>204</Paragraphs>
  <Slides>13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Arimo Bold</vt:lpstr>
      <vt:lpstr>Calibri</vt:lpstr>
      <vt:lpstr>Arial</vt:lpstr>
      <vt:lpstr>Oswald Bold</vt:lpstr>
      <vt:lpstr>Oswald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Programma breve, Maria_Grazia_Caserta_CSM.2026.pptx</dc:title>
  <dc:creator>Maria Grazia Caserta</dc:creator>
  <cp:lastModifiedBy>Maria Grazia Caserta</cp:lastModifiedBy>
  <cp:revision>2</cp:revision>
  <dcterms:created xsi:type="dcterms:W3CDTF">2006-08-16T00:00:00Z</dcterms:created>
  <dcterms:modified xsi:type="dcterms:W3CDTF">2026-09-20T17:57:26Z</dcterms:modified>
  <dc:identifier>DAHVwftpw4g</dc:identifier>
</cp:coreProperties>
</file>